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.jpe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5.jpeg" ContentType="image/jpeg"/>
  <Override PartName="/ppt/notesSlides/notesSlide27.xml" ContentType="application/vnd.openxmlformats-officedocument.presentationml.notesSlide+xml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7" name="Shape 4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Shape 4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 em uma arquitetura poderosa para trabalhar com processamento de linguagem natural. A arquitetura BERT é baseada nessa outra arquitetura Transformers.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6"/>
          <p:cNvSpPr/>
          <p:nvPr/>
        </p:nvSpPr>
        <p:spPr>
          <a:xfrm>
            <a:off x="0" y="1433196"/>
            <a:ext cx="12192000" cy="5257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tângulo 7"/>
          <p:cNvSpPr/>
          <p:nvPr/>
        </p:nvSpPr>
        <p:spPr>
          <a:xfrm>
            <a:off x="-4357" y="1497872"/>
            <a:ext cx="12192001" cy="52570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" name="Imagem 9" descr="Imagem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5938"/>
            <a:ext cx="2521131" cy="102803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CaixaDeTexto 10"/>
          <p:cNvSpPr txBox="1"/>
          <p:nvPr/>
        </p:nvSpPr>
        <p:spPr>
          <a:xfrm>
            <a:off x="2255519" y="341003"/>
            <a:ext cx="4046152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Instituto de Ciências Exatas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Departamento de Ciência da Computação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Pós-Graduação em Computação Aplicada</a:t>
            </a:r>
          </a:p>
        </p:txBody>
      </p:sp>
      <p:sp>
        <p:nvSpPr>
          <p:cNvPr id="19" name="Texto do Títul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" name="Nível de Corpo Um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04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6"/>
          <p:cNvSpPr/>
          <p:nvPr/>
        </p:nvSpPr>
        <p:spPr>
          <a:xfrm>
            <a:off x="0" y="1433196"/>
            <a:ext cx="12192000" cy="5257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Retângulo 7"/>
          <p:cNvSpPr/>
          <p:nvPr/>
        </p:nvSpPr>
        <p:spPr>
          <a:xfrm>
            <a:off x="-4357" y="1497872"/>
            <a:ext cx="12192001" cy="52570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" name="Imagem 9" descr="Imagem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5938"/>
            <a:ext cx="2521131" cy="1028033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CaixaDeTexto 10"/>
          <p:cNvSpPr txBox="1"/>
          <p:nvPr/>
        </p:nvSpPr>
        <p:spPr>
          <a:xfrm>
            <a:off x="2255519" y="341003"/>
            <a:ext cx="4046152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Instituto de Ciências Exatas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Departamento de Ciência da Computação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Pós-Graduação em Computação Aplicada</a:t>
            </a:r>
          </a:p>
        </p:txBody>
      </p:sp>
      <p:sp>
        <p:nvSpPr>
          <p:cNvPr id="32" name="Texto do Título"/>
          <p:cNvSpPr txBox="1"/>
          <p:nvPr>
            <p:ph type="title"/>
          </p:nvPr>
        </p:nvSpPr>
        <p:spPr>
          <a:xfrm>
            <a:off x="2220685" y="365125"/>
            <a:ext cx="9133115" cy="111850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3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0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o do Título"/>
          <p:cNvSpPr txBox="1"/>
          <p:nvPr>
            <p:ph type="title"/>
          </p:nvPr>
        </p:nvSpPr>
        <p:spPr>
          <a:xfrm>
            <a:off x="2220685" y="365125"/>
            <a:ext cx="9133115" cy="111850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42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o do Títul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51" name="Nível de Corpo Um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o do Título"/>
          <p:cNvSpPr txBox="1"/>
          <p:nvPr>
            <p:ph type="title"/>
          </p:nvPr>
        </p:nvSpPr>
        <p:spPr>
          <a:xfrm>
            <a:off x="2220685" y="365125"/>
            <a:ext cx="9133115" cy="111850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60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o do Títul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69" name="Nível de Corpo Um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0" name="Espaço Reservado para Texto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7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o do Título"/>
          <p:cNvSpPr txBox="1"/>
          <p:nvPr>
            <p:ph type="title"/>
          </p:nvPr>
        </p:nvSpPr>
        <p:spPr>
          <a:xfrm>
            <a:off x="2220685" y="365125"/>
            <a:ext cx="9133115" cy="111850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7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94" name="Nível de Corpo Um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5" name="Espaço Reservado para Texto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6"/>
          <p:cNvSpPr/>
          <p:nvPr/>
        </p:nvSpPr>
        <p:spPr>
          <a:xfrm>
            <a:off x="0" y="1433196"/>
            <a:ext cx="12192000" cy="5257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tângulo 7"/>
          <p:cNvSpPr/>
          <p:nvPr/>
        </p:nvSpPr>
        <p:spPr>
          <a:xfrm>
            <a:off x="-4357" y="1497872"/>
            <a:ext cx="12192001" cy="52570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" name="Imagem 9" descr="Imagem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5938"/>
            <a:ext cx="2521131" cy="10280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ixaDeTexto 10"/>
          <p:cNvSpPr txBox="1"/>
          <p:nvPr/>
        </p:nvSpPr>
        <p:spPr>
          <a:xfrm>
            <a:off x="2255519" y="341003"/>
            <a:ext cx="4046152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Instituto de Ciências Exatas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Departamento de Ciência da Computação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Pós-Graduação em Computação Aplicada</a:t>
            </a:r>
          </a:p>
        </p:txBody>
      </p:sp>
      <p:sp>
        <p:nvSpPr>
          <p:cNvPr id="6" name="Número do Slide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exto do Título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Texto do Título</a:t>
            </a:r>
          </a:p>
        </p:txBody>
      </p:sp>
      <p:sp>
        <p:nvSpPr>
          <p:cNvPr id="8" name="Nível de Corpo Um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Relationship Id="rId4" Type="http://schemas.openxmlformats.org/officeDocument/2006/relationships/hyperlink" Target="https://www.youtube.com/watch?v=jajduxPD6H4" TargetMode="External"/><Relationship Id="rId5" Type="http://schemas.openxmlformats.org/officeDocument/2006/relationships/image" Target="../media/image2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video" Target="https://www.youtube.com/embed/YTlQ_2SaQmM?feature=oembed" TargetMode="External"/><Relationship Id="rId4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4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video" Target="https://www.youtube.com/embed/bBzvcJiycMA?feature=oembed" TargetMode="External"/><Relationship Id="rId4" Type="http://schemas.openxmlformats.org/officeDocument/2006/relationships/image" Target="../media/image6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3.0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/>
          <p:cNvSpPr txBox="1"/>
          <p:nvPr>
            <p:ph type="subTitle" sz="quarter" idx="1"/>
          </p:nvPr>
        </p:nvSpPr>
        <p:spPr>
          <a:xfrm>
            <a:off x="1524000" y="4292782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Alunos: 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Dione Ramos Canuto Moura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Marcos Antonio Leite dos Santos Júnior</a:t>
            </a:r>
          </a:p>
          <a:p>
            <a:pPr>
              <a:lnSpc>
                <a:spcPct val="81000"/>
              </a:lnSpc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Murilo Góes de Almeida</a:t>
            </a:r>
          </a:p>
        </p:txBody>
      </p:sp>
      <p:sp>
        <p:nvSpPr>
          <p:cNvPr id="11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17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Título 1"/>
          <p:cNvSpPr txBox="1"/>
          <p:nvPr>
            <p:ph type="ctrTitle"/>
          </p:nvPr>
        </p:nvSpPr>
        <p:spPr>
          <a:xfrm>
            <a:off x="1524000" y="1813107"/>
            <a:ext cx="9144000" cy="16557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Design Thinking + Design Sprint</a:t>
            </a:r>
          </a:p>
        </p:txBody>
      </p:sp>
      <p:pic>
        <p:nvPicPr>
          <p:cNvPr id="119" name="r70n0qvGqERVFYr9m8kCiKvv-4_P1TjfU-OCtY7npNaJc_VH5KUrHkuaGMEUlep9MwosSuvtfNOGWw56V79DRmXm2G7orVknmmpbcpougcqsQ8k25-8sB8U7NLzcIYQtp7Ih3TOFwvk=s0.png" descr="r70n0qvGqERVFYr9m8kCiKvv-4_P1TjfU-OCtY7npNaJc_VH5KUrHkuaGMEUlep9MwosSuvtfNOGWw56V79DRmXm2G7orVknmmpbcpougcqsQ8k25-8sB8U7NLzcIYQtp7Ih3TOFwvk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656" y="5466506"/>
            <a:ext cx="917289" cy="917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9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CaixaDeTexto 6"/>
          <p:cNvSpPr txBox="1"/>
          <p:nvPr/>
        </p:nvSpPr>
        <p:spPr>
          <a:xfrm>
            <a:off x="462652" y="1883294"/>
            <a:ext cx="6417752" cy="56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Design Thinking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Final dos anos 60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O especialista não trabalha sozinho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Combinar empatia com o contexto do problema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Pessoas como elemento central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    (DE SÁ ARAÚJO ET AL., 2019)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20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7165" y="616032"/>
            <a:ext cx="3774689" cy="2346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7168" y="2990668"/>
            <a:ext cx="3979127" cy="377719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10"/>
          <p:cNvSpPr txBox="1"/>
          <p:nvPr/>
        </p:nvSpPr>
        <p:spPr>
          <a:xfrm rot="5400000">
            <a:off x="9020656" y="3918908"/>
            <a:ext cx="41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(DOBRIGKEIT E DE PAULA, 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0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CaixaDeTexto 6"/>
          <p:cNvSpPr txBox="1"/>
          <p:nvPr/>
        </p:nvSpPr>
        <p:spPr>
          <a:xfrm>
            <a:off x="462651" y="1883294"/>
            <a:ext cx="6036754" cy="1192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Design Thinking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Popularização: David Kelley – IDEO</a:t>
            </a:r>
          </a:p>
        </p:txBody>
      </p:sp>
      <p:sp>
        <p:nvSpPr>
          <p:cNvPr id="209" name="TextBox 7"/>
          <p:cNvSpPr txBox="1"/>
          <p:nvPr/>
        </p:nvSpPr>
        <p:spPr>
          <a:xfrm>
            <a:off x="4772948" y="5186407"/>
            <a:ext cx="2651761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David Kelley</a:t>
            </a:r>
          </a:p>
        </p:txBody>
      </p:sp>
      <p:pic>
        <p:nvPicPr>
          <p:cNvPr id="21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3936" y="1917972"/>
            <a:ext cx="5029200" cy="4295153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Box 5"/>
          <p:cNvSpPr txBox="1"/>
          <p:nvPr/>
        </p:nvSpPr>
        <p:spPr>
          <a:xfrm>
            <a:off x="885777" y="3061010"/>
            <a:ext cx="585773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https://www.youtube.com/watch?v=M66ZU2PCIcM</a:t>
            </a:r>
          </a:p>
        </p:txBody>
      </p:sp>
      <p:sp>
        <p:nvSpPr>
          <p:cNvPr id="212" name="TextBox 2"/>
          <p:cNvSpPr txBox="1"/>
          <p:nvPr/>
        </p:nvSpPr>
        <p:spPr>
          <a:xfrm>
            <a:off x="466395" y="3842201"/>
            <a:ext cx="6127225" cy="150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“[...] somos especialistas no processo de como se projetam as coisas. </a:t>
            </a:r>
            <a:r>
              <a:rPr u="sng"/>
              <a:t>Não importa se é uma escova ou tubo de pasta de dentes, um trator, uma nave espacial, uma cadeira</a:t>
            </a:r>
            <a:r>
              <a:t>. </a:t>
            </a:r>
            <a:r>
              <a:rPr b="1"/>
              <a:t>É tudo a mesma tarefa para nós</a:t>
            </a:r>
            <a:r>
              <a:t>. Descobrimos como inovar aplicando a nossa metodologia”.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1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CaixaDeTexto 6"/>
          <p:cNvSpPr txBox="1"/>
          <p:nvPr/>
        </p:nvSpPr>
        <p:spPr>
          <a:xfrm>
            <a:off x="425480" y="1623100"/>
            <a:ext cx="6036754" cy="5612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Caso Doug Dietz (SHEFFER, 2018)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Máquina com design moderno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Futurista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Funcional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Projetada por especialistas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Mas um pequeno detalhe...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21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0521" y="2810493"/>
            <a:ext cx="5531004" cy="32070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" name="Group 1"/>
          <p:cNvGrpSpPr/>
          <p:nvPr/>
        </p:nvGrpSpPr>
        <p:grpSpPr>
          <a:xfrm>
            <a:off x="6165291" y="1496734"/>
            <a:ext cx="5818554" cy="4885784"/>
            <a:chOff x="0" y="0"/>
            <a:chExt cx="5818553" cy="4885782"/>
          </a:xfrm>
        </p:grpSpPr>
        <p:pic>
          <p:nvPicPr>
            <p:cNvPr id="220" name="Picture 10" descr="Picture 1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450670" y="-1"/>
              <a:ext cx="1367884" cy="174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Picture 11" descr="Picture 11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1661" t="0" r="0" b="0"/>
            <a:stretch>
              <a:fillRect/>
            </a:stretch>
          </p:blipFill>
          <p:spPr>
            <a:xfrm>
              <a:off x="-1" y="129089"/>
              <a:ext cx="1326033" cy="1513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Picture 12" descr="Picture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106840" y="3327724"/>
              <a:ext cx="1581616" cy="1558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2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2122" y="2501393"/>
            <a:ext cx="5322039" cy="366835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Box 1"/>
          <p:cNvSpPr txBox="1"/>
          <p:nvPr/>
        </p:nvSpPr>
        <p:spPr>
          <a:xfrm>
            <a:off x="709217" y="1713570"/>
            <a:ext cx="10838614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Transforming healthcare for children and their families: Doug Dietz at TEDxSanJoseCA 2012:  </a:t>
            </a:r>
          </a:p>
          <a:p>
            <a:pPr>
              <a:defRPr b="1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https://www.youtube.com/watch?v=jajduxPD6H4</a:t>
            </a:r>
          </a:p>
        </p:txBody>
      </p:sp>
      <p:pic>
        <p:nvPicPr>
          <p:cNvPr id="231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547" y="2498147"/>
            <a:ext cx="4926980" cy="367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36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5281" y="1982711"/>
            <a:ext cx="2027665" cy="2892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2961" y="4980899"/>
            <a:ext cx="2337354" cy="908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058" y="1628912"/>
            <a:ext cx="8216591" cy="465954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Box 1"/>
          <p:cNvSpPr txBox="1"/>
          <p:nvPr/>
        </p:nvSpPr>
        <p:spPr>
          <a:xfrm>
            <a:off x="9176467" y="6074464"/>
            <a:ext cx="2966500" cy="3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    (DE SÁ ARAÚJO ET AL., 2019)</a:t>
            </a:r>
            <a:r>
              <a:t>​</a:t>
            </a:r>
          </a:p>
        </p:txBody>
      </p:sp>
      <p:sp>
        <p:nvSpPr>
          <p:cNvPr id="241" name="TextBox 2"/>
          <p:cNvSpPr txBox="1"/>
          <p:nvPr/>
        </p:nvSpPr>
        <p:spPr>
          <a:xfrm>
            <a:off x="9988164" y="1560443"/>
            <a:ext cx="265176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46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CaixaDeTexto 6"/>
          <p:cNvSpPr txBox="1"/>
          <p:nvPr/>
        </p:nvSpPr>
        <p:spPr>
          <a:xfrm>
            <a:off x="397603" y="1641684"/>
            <a:ext cx="6454921" cy="450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Empatia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buSzPct val="100000"/>
              <a:buFont typeface="Arial"/>
              <a:buChar char="•"/>
              <a:defRPr sz="2400"/>
            </a:pPr>
            <a:r>
              <a:t> Entrevista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Observação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Ir até as pessoas e ambientes que estão inseridas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b="1" sz="2400"/>
            </a:pPr>
            <a:r>
              <a:t>Definir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>
              <a:buSzPct val="100000"/>
              <a:buFont typeface="Arial"/>
              <a:buChar char="•"/>
              <a:defRPr sz="2400"/>
            </a:pPr>
            <a:r>
              <a:t> Pessoas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Decisões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Desafios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Principais Pontos do problema</a:t>
            </a:r>
          </a:p>
        </p:txBody>
      </p:sp>
      <p:grpSp>
        <p:nvGrpSpPr>
          <p:cNvPr id="250" name="Group 5"/>
          <p:cNvGrpSpPr/>
          <p:nvPr/>
        </p:nvGrpSpPr>
        <p:grpSpPr>
          <a:xfrm>
            <a:off x="7774016" y="1227683"/>
            <a:ext cx="3825883" cy="4969257"/>
            <a:chOff x="0" y="0"/>
            <a:chExt cx="3825881" cy="4969256"/>
          </a:xfrm>
        </p:grpSpPr>
        <p:pic>
          <p:nvPicPr>
            <p:cNvPr id="248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3" y="-1"/>
              <a:ext cx="3825269" cy="2666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269981"/>
              <a:ext cx="3824045" cy="2699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55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CaixaDeTexto 6"/>
          <p:cNvSpPr txBox="1"/>
          <p:nvPr/>
        </p:nvSpPr>
        <p:spPr>
          <a:xfrm>
            <a:off x="834360" y="1799661"/>
            <a:ext cx="3481266" cy="451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Idear</a:t>
            </a:r>
          </a:p>
          <a:p>
            <a:pPr>
              <a:defRPr b="1" sz="2800"/>
            </a:pPr>
          </a:p>
          <a:p>
            <a:pPr>
              <a:buSzPct val="100000"/>
              <a:buFont typeface="Arial"/>
              <a:buChar char="•"/>
              <a:defRPr sz="2400"/>
            </a:pPr>
            <a:r>
              <a:t> Compartilhar Ideias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Divergir/Convergir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Priorizar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b="1" sz="2400"/>
            </a:pPr>
            <a:r>
              <a:t>Prototipar</a:t>
            </a:r>
          </a:p>
          <a:p>
            <a:pPr>
              <a:defRPr b="1" sz="2400"/>
            </a:pPr>
          </a:p>
          <a:p>
            <a:pPr>
              <a:buSzPct val="100000"/>
              <a:buFont typeface="Arial"/>
              <a:buChar char="•"/>
              <a:defRPr sz="2400"/>
            </a:pPr>
            <a:r>
              <a:t> Fazer protótipos testaveis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Simples</a:t>
            </a:r>
          </a:p>
          <a:p>
            <a:pPr>
              <a:buSzPct val="100000"/>
              <a:buFont typeface="Arial"/>
              <a:buChar char="•"/>
              <a:defRPr sz="2400"/>
            </a:pPr>
            <a:r>
              <a:t> Rápido</a:t>
            </a:r>
          </a:p>
        </p:txBody>
      </p:sp>
      <p:pic>
        <p:nvPicPr>
          <p:cNvPr id="25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830" y="1797749"/>
            <a:ext cx="3560957" cy="4647919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Box 7"/>
          <p:cNvSpPr txBox="1"/>
          <p:nvPr/>
        </p:nvSpPr>
        <p:spPr>
          <a:xfrm>
            <a:off x="6870267" y="6353043"/>
            <a:ext cx="346951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Não faça isso com o colega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63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TextBox 1"/>
          <p:cNvSpPr txBox="1"/>
          <p:nvPr/>
        </p:nvSpPr>
        <p:spPr>
          <a:xfrm>
            <a:off x="690632" y="2057400"/>
            <a:ext cx="6703369" cy="381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Testar</a:t>
            </a:r>
          </a:p>
          <a:p>
            <a:pPr>
              <a:defRPr b="1" sz="2800"/>
            </a:pPr>
          </a:p>
          <a:p>
            <a:pPr marL="285750" indent="-285750">
              <a:buSzPct val="100000"/>
              <a:buFont typeface="Arial"/>
              <a:buChar char="•"/>
              <a:defRPr sz="2700"/>
            </a:pPr>
            <a:r>
              <a:t>Checar com os interessados se é válido</a:t>
            </a:r>
          </a:p>
          <a:p>
            <a:pPr marL="285750" indent="-285750">
              <a:buSzPct val="100000"/>
              <a:buFont typeface="Arial"/>
              <a:buChar char="•"/>
              <a:defRPr sz="2700"/>
            </a:pPr>
            <a:r>
              <a:t>O que está funcionando? O que deu errado?</a:t>
            </a:r>
          </a:p>
          <a:p>
            <a:pPr marL="285750" indent="-285750">
              <a:buSzPct val="100000"/>
              <a:buFont typeface="Arial"/>
              <a:buChar char="•"/>
              <a:defRPr sz="2700"/>
            </a:pPr>
            <a:r>
              <a:t>Iterar e apresentar novamente</a:t>
            </a:r>
          </a:p>
          <a:p>
            <a:pPr marL="285750" indent="-285750">
              <a:buSzPct val="100000"/>
              <a:buFont typeface="Arial"/>
              <a:buChar char="•"/>
              <a:defRPr sz="2700"/>
            </a:pPr>
            <a:r>
              <a:t>O primeiro geralmente vai ser o pior! Vai melhorando que uma hora fica bom!!</a:t>
            </a:r>
          </a:p>
          <a:p>
            <a:pPr>
              <a:defRPr b="1" sz="2700">
                <a:solidFill>
                  <a:srgbClr val="FF0000"/>
                </a:solidFill>
              </a:defRPr>
            </a:pPr>
          </a:p>
        </p:txBody>
      </p:sp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7050" y="2278292"/>
            <a:ext cx="3749437" cy="292119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5"/>
          <p:cNvSpPr txBox="1"/>
          <p:nvPr/>
        </p:nvSpPr>
        <p:spPr>
          <a:xfrm>
            <a:off x="7782767" y="4826417"/>
            <a:ext cx="4064652" cy="1062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​</a:t>
            </a:r>
          </a:p>
          <a:p>
            <a:pPr>
              <a:defRPr b="1" sz="1600">
                <a:solidFill>
                  <a:srgbClr val="FF0000"/>
                </a:solidFill>
              </a:defRPr>
            </a:pPr>
            <a:r>
              <a:t>EVITE JULGAMENTO</a:t>
            </a:r>
            <a:r>
              <a:rPr b="0">
                <a:solidFill>
                  <a:srgbClr val="000000"/>
                </a:solidFill>
              </a:rPr>
              <a:t>​ </a:t>
            </a:r>
            <a:r>
              <a:t>EM TODAS AS FASES !!!</a:t>
            </a:r>
          </a:p>
          <a:p>
            <a:pPr>
              <a:defRPr b="1" sz="1600">
                <a:solidFill>
                  <a:srgbClr val="FF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71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Picture 2" descr="Picture 2"/>
          <p:cNvPicPr>
            <a:picLocks noChangeAspect="0"/>
          </p:cNvPicPr>
          <p:nvPr>
            <a:videoFile xmlns:mc="http://schemas.openxmlformats.org/markup-compatibility/2006" r:link="rId3" mc:Ignorable="aiw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89049" y="1622734"/>
            <a:ext cx="8456342" cy="4746239"/>
          </a:xfrm>
          <a:prstGeom prst="rect">
            <a:avLst/>
          </a:prstGeom>
        </p:spPr>
      </p:pic>
      <p:sp>
        <p:nvSpPr>
          <p:cNvPr id="273" name="TextBox 2"/>
          <p:cNvSpPr txBox="1"/>
          <p:nvPr/>
        </p:nvSpPr>
        <p:spPr>
          <a:xfrm>
            <a:off x="5151120" y="6350620"/>
            <a:ext cx="649893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https://www.youtube.com/watch?v=YTlQ_2SaQmM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7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CaixaDeTexto 6"/>
          <p:cNvSpPr txBox="1"/>
          <p:nvPr/>
        </p:nvSpPr>
        <p:spPr>
          <a:xfrm>
            <a:off x="462652" y="1883295"/>
            <a:ext cx="7730647" cy="8622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Importante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O processo do design thinking é apenas um referencial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Pode ser utilizado em várias situações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Existem outros processos propostos na literatura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TENHA HUMILDADE!!!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b="1" sz="2400"/>
            </a:pPr>
            <a:r>
              <a:t>O importante é o processo estar centrado no ser humano, ser colaborativo e iterativo! 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28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0664" y="2156578"/>
            <a:ext cx="3329852" cy="3298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ítulo 1"/>
          <p:cNvSpPr txBox="1"/>
          <p:nvPr>
            <p:ph type="title"/>
          </p:nvPr>
        </p:nvSpPr>
        <p:spPr>
          <a:xfrm>
            <a:off x="7464614" y="1783958"/>
            <a:ext cx="4087307" cy="2889115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Design??? </a:t>
            </a:r>
          </a:p>
        </p:txBody>
      </p:sp>
      <p:sp>
        <p:nvSpPr>
          <p:cNvPr id="122" name="Freeform: Shape 9"/>
          <p:cNvSpPr/>
          <p:nvPr/>
        </p:nvSpPr>
        <p:spPr>
          <a:xfrm flipH="1" flipV="1">
            <a:off x="1" y="-1"/>
            <a:ext cx="718805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7" y="21600"/>
                </a:lnTo>
                <a:lnTo>
                  <a:pt x="238" y="21043"/>
                </a:lnTo>
                <a:cubicBezTo>
                  <a:pt x="81" y="19896"/>
                  <a:pt x="0" y="18723"/>
                  <a:pt x="0" y="17530"/>
                </a:cubicBezTo>
                <a:cubicBezTo>
                  <a:pt x="0" y="10897"/>
                  <a:pt x="2507" y="4878"/>
                  <a:pt x="6583" y="458"/>
                </a:cubicBezTo>
                <a:lnTo>
                  <a:pt x="703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13089" t="0" r="12606" b="0"/>
          <a:stretch>
            <a:fillRect/>
          </a:stretch>
        </p:blipFill>
        <p:spPr>
          <a:xfrm>
            <a:off x="1" y="10"/>
            <a:ext cx="7028657" cy="6857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4002" y="21600"/>
                </a:lnTo>
                <a:lnTo>
                  <a:pt x="14969" y="20650"/>
                </a:lnTo>
                <a:cubicBezTo>
                  <a:pt x="19069" y="16385"/>
                  <a:pt x="21600" y="10531"/>
                  <a:pt x="21600" y="4070"/>
                </a:cubicBezTo>
                <a:cubicBezTo>
                  <a:pt x="21600" y="2923"/>
                  <a:pt x="21520" y="1794"/>
                  <a:pt x="21366" y="691"/>
                </a:cubicBezTo>
                <a:lnTo>
                  <a:pt x="2125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4" name="Espaço Reservado para Data 3"/>
          <p:cNvSpPr txBox="1"/>
          <p:nvPr/>
        </p:nvSpPr>
        <p:spPr>
          <a:xfrm>
            <a:off x="8152771" y="694944"/>
            <a:ext cx="2625386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>
              <a:spcBef>
                <a:spcPts val="600"/>
              </a:spcBef>
              <a:defRPr sz="1100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/>
            <a:r>
              <a:t>9/9/2021</a:t>
            </a:r>
          </a:p>
        </p:txBody>
      </p:sp>
      <p:sp>
        <p:nvSpPr>
          <p:cNvPr id="125" name="Espaço Reservado para Número de Slide 4"/>
          <p:cNvSpPr txBox="1"/>
          <p:nvPr>
            <p:ph type="sldNum" sz="quarter" idx="2"/>
          </p:nvPr>
        </p:nvSpPr>
        <p:spPr>
          <a:xfrm>
            <a:off x="11083626" y="738825"/>
            <a:ext cx="387949" cy="277998"/>
          </a:xfrm>
          <a:prstGeom prst="rect">
            <a:avLst/>
          </a:prstGeom>
          <a:solidFill>
            <a:srgbClr val="7F7F7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fontScale="100000" lnSpcReduction="0"/>
          </a:bodyPr>
          <a:lstStyle>
            <a:lvl1pPr algn="ctr">
              <a:spcBef>
                <a:spcPts val="6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6649" t="0" r="0" b="0"/>
          <a:stretch>
            <a:fillRect/>
          </a:stretch>
        </p:blipFill>
        <p:spPr>
          <a:xfrm>
            <a:off x="19" y="1282"/>
            <a:ext cx="12191982" cy="685671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spaço Reservado para Data 3"/>
          <p:cNvSpPr txBox="1"/>
          <p:nvPr/>
        </p:nvSpPr>
        <p:spPr>
          <a:xfrm>
            <a:off x="883919" y="6356350"/>
            <a:ext cx="26517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9/9/2021</a:t>
            </a:r>
          </a:p>
        </p:txBody>
      </p:sp>
      <p:sp>
        <p:nvSpPr>
          <p:cNvPr id="286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91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CaixaDeTexto 6"/>
          <p:cNvSpPr txBox="1"/>
          <p:nvPr/>
        </p:nvSpPr>
        <p:spPr>
          <a:xfrm>
            <a:off x="518407" y="1753197"/>
            <a:ext cx="7319145" cy="457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E na construção de Software?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Engenharia de Requisitos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Aproximar o usuário para entender sua necessidade, realidade, contexto em que está inserido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Desenvolver protótipos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Apresentar para validação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Se necessário, iterar todo o processo</a:t>
            </a:r>
          </a:p>
        </p:txBody>
      </p:sp>
      <p:pic>
        <p:nvPicPr>
          <p:cNvPr id="29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7033" y="1749535"/>
            <a:ext cx="3486615" cy="4641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29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CaixaDeTexto 6"/>
          <p:cNvSpPr txBox="1"/>
          <p:nvPr/>
        </p:nvSpPr>
        <p:spPr>
          <a:xfrm>
            <a:off x="509648" y="1551748"/>
            <a:ext cx="9812107" cy="8253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Principais Frameworks DT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548235"/>
                </a:solidFill>
              </a:defRPr>
            </a:pPr>
            <a:r>
              <a:t>Double Diamond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Ideo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FF0000"/>
                </a:solidFill>
              </a:defRPr>
            </a:pPr>
            <a:r>
              <a:t>Stanford d.school / The Hasso Plattner Institute of Design</a:t>
            </a: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FF0000"/>
                </a:solidFill>
              </a:defRPr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Idea Couture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0D0D0D"/>
                </a:solidFill>
              </a:defRPr>
            </a:pPr>
            <a:r>
              <a:t>Frog Design</a:t>
            </a:r>
          </a:p>
          <a:p>
            <a:pPr>
              <a:defRPr sz="2400">
                <a:solidFill>
                  <a:srgbClr val="548235"/>
                </a:solidFill>
              </a:defRPr>
            </a:pP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548235"/>
                </a:solidFill>
              </a:defRPr>
            </a:pPr>
            <a:r>
              <a:t>Darden Graduate School of Business – University of Virginia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04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CaixaDeTexto 6"/>
          <p:cNvSpPr txBox="1"/>
          <p:nvPr/>
        </p:nvSpPr>
        <p:spPr>
          <a:xfrm>
            <a:off x="518407" y="1753196"/>
            <a:ext cx="9812107" cy="714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Double Diamond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Bristish Design Council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Dois Diamantes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Etapas: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Descobrir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Definir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Desenvolver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Entregar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</p:txBody>
      </p:sp>
      <p:pic>
        <p:nvPicPr>
          <p:cNvPr id="306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1569" y="2558200"/>
            <a:ext cx="7361664" cy="2828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11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CaixaDeTexto 6"/>
          <p:cNvSpPr txBox="1"/>
          <p:nvPr/>
        </p:nvSpPr>
        <p:spPr>
          <a:xfrm>
            <a:off x="518408" y="1753197"/>
            <a:ext cx="11577714" cy="7618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Darden Graduate School of Business - University of Virginia</a:t>
            </a:r>
          </a:p>
          <a:p>
            <a:pPr marL="285750" indent="-285750">
              <a:buSzPct val="100000"/>
              <a:buFont typeface="Helvetica"/>
              <a:buChar char="•"/>
              <a:defRPr sz="2400">
                <a:solidFill>
                  <a:srgbClr val="FF0000"/>
                </a:solidFill>
              </a:defRPr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Jeanne Liedtka 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  <a:r>
              <a:t>Etapas: 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O que é?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E se ?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O que Impressiona?</a:t>
            </a:r>
          </a:p>
          <a:p>
            <a:pPr lvl="1" marL="742950" indent="-285750">
              <a:buSzPct val="100000"/>
              <a:buFont typeface="Helvetica"/>
              <a:buChar char="•"/>
              <a:defRPr sz="2400"/>
            </a:pPr>
            <a:r>
              <a:t>O que funciona?</a:t>
            </a: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317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Qual o melhor Framework?</a:t>
            </a:r>
          </a:p>
        </p:txBody>
      </p:sp>
      <p:sp>
        <p:nvSpPr>
          <p:cNvPr id="31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19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7343" y="2505530"/>
            <a:ext cx="4252822" cy="3399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ítulo 1"/>
          <p:cNvSpPr txBox="1"/>
          <p:nvPr>
            <p:ph type="title"/>
          </p:nvPr>
        </p:nvSpPr>
        <p:spPr>
          <a:xfrm>
            <a:off x="838200" y="1690342"/>
            <a:ext cx="10515600" cy="655293"/>
          </a:xfrm>
          <a:prstGeom prst="rect">
            <a:avLst/>
          </a:prstGeom>
        </p:spPr>
        <p:txBody>
          <a:bodyPr/>
          <a:lstStyle>
            <a:lvl1pPr algn="ctr" defTabSz="777240">
              <a:defRPr sz="4590"/>
            </a:lvl1pPr>
          </a:lstStyle>
          <a:p>
            <a:pPr/>
            <a:r>
              <a:t>Design Sprint</a:t>
            </a:r>
          </a:p>
        </p:txBody>
      </p:sp>
      <p:sp>
        <p:nvSpPr>
          <p:cNvPr id="323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24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CaixaDeTexto 6"/>
          <p:cNvSpPr txBox="1"/>
          <p:nvPr/>
        </p:nvSpPr>
        <p:spPr>
          <a:xfrm>
            <a:off x="620273" y="2292643"/>
            <a:ext cx="10957288" cy="229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Definição</a:t>
            </a:r>
          </a:p>
          <a:p>
            <a:pPr algn="ctr">
              <a:defRPr sz="2400"/>
            </a:pPr>
            <a:r>
              <a:t>“um processo de cinco dias para solucionar e testar novas ideias”.</a:t>
            </a:r>
          </a:p>
          <a:p>
            <a:pPr marL="285750" indent="-285750" algn="ctr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326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289" y="3565764"/>
            <a:ext cx="5742969" cy="287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m 7" descr="Image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6176" y="3387423"/>
            <a:ext cx="1929971" cy="296639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aixaDeTexto 7"/>
          <p:cNvSpPr txBox="1"/>
          <p:nvPr/>
        </p:nvSpPr>
        <p:spPr>
          <a:xfrm>
            <a:off x="4770119" y="3200399"/>
            <a:ext cx="265176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Clique para adicionar texto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ítulo 1"/>
          <p:cNvSpPr txBox="1"/>
          <p:nvPr>
            <p:ph type="title"/>
          </p:nvPr>
        </p:nvSpPr>
        <p:spPr>
          <a:xfrm>
            <a:off x="1719116" y="1831252"/>
            <a:ext cx="9133114" cy="111850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Versões do Design Sprint</a:t>
            </a:r>
          </a:p>
        </p:txBody>
      </p:sp>
      <p:pic>
        <p:nvPicPr>
          <p:cNvPr id="33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616" y="3291801"/>
            <a:ext cx="3443351" cy="192055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35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6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260" y="3305238"/>
            <a:ext cx="3485908" cy="1916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2830" y="3291199"/>
            <a:ext cx="3447327" cy="1915349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CaixaDeTexto 2"/>
          <p:cNvSpPr txBox="1"/>
          <p:nvPr/>
        </p:nvSpPr>
        <p:spPr>
          <a:xfrm>
            <a:off x="1172323" y="5177742"/>
            <a:ext cx="2651761" cy="18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00"/>
            </a:lvl1pPr>
          </a:lstStyle>
          <a:p>
            <a:pPr/>
            <a:r>
              <a:t> Apresentada no livro Sprint de Jake Knapp</a:t>
            </a:r>
          </a:p>
        </p:txBody>
      </p:sp>
      <p:sp>
        <p:nvSpPr>
          <p:cNvPr id="339" name="CaixaDeTexto 9"/>
          <p:cNvSpPr txBox="1"/>
          <p:nvPr/>
        </p:nvSpPr>
        <p:spPr>
          <a:xfrm>
            <a:off x="4528980" y="5254905"/>
            <a:ext cx="2651761" cy="18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00"/>
            </a:lvl1pPr>
          </a:lstStyle>
          <a:p>
            <a:pPr/>
            <a:r>
              <a:t>criada pela agencia alemã AJ &amp; Smart junto com Jake Knapp</a:t>
            </a:r>
          </a:p>
        </p:txBody>
      </p:sp>
      <p:sp>
        <p:nvSpPr>
          <p:cNvPr id="340" name="CaixaDeTexto 10"/>
          <p:cNvSpPr txBox="1"/>
          <p:nvPr/>
        </p:nvSpPr>
        <p:spPr>
          <a:xfrm>
            <a:off x="8261816" y="5206677"/>
            <a:ext cx="2651761" cy="18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700"/>
            </a:lvl1pPr>
          </a:lstStyle>
          <a:p>
            <a:pPr/>
            <a:r>
              <a:t>adaptada pela Design Sprint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ítulo 1"/>
          <p:cNvSpPr txBox="1"/>
          <p:nvPr>
            <p:ph type="title"/>
          </p:nvPr>
        </p:nvSpPr>
        <p:spPr>
          <a:xfrm>
            <a:off x="1341216" y="1549923"/>
            <a:ext cx="9133114" cy="1118507"/>
          </a:xfrm>
          <a:prstGeom prst="rect">
            <a:avLst/>
          </a:prstGeom>
        </p:spPr>
        <p:txBody>
          <a:bodyPr/>
          <a:lstStyle>
            <a:lvl1pPr algn="ctr">
              <a:defRPr sz="5400"/>
            </a:lvl1pPr>
          </a:lstStyle>
          <a:p>
            <a:pPr/>
            <a:r>
              <a:t>Usando Desing Sprint!!!</a:t>
            </a:r>
          </a:p>
        </p:txBody>
      </p:sp>
      <p:sp>
        <p:nvSpPr>
          <p:cNvPr id="343" name="Espaço Reservado para Conteúdo 2"/>
          <p:cNvSpPr txBox="1"/>
          <p:nvPr>
            <p:ph type="body" sz="half" idx="1"/>
          </p:nvPr>
        </p:nvSpPr>
        <p:spPr>
          <a:xfrm>
            <a:off x="1235845" y="2633364"/>
            <a:ext cx="8854387" cy="293592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45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6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94" y="2630641"/>
            <a:ext cx="2757128" cy="373055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CaixaDeTexto 7"/>
          <p:cNvSpPr txBox="1"/>
          <p:nvPr/>
        </p:nvSpPr>
        <p:spPr>
          <a:xfrm>
            <a:off x="3882290" y="2632996"/>
            <a:ext cx="7113146" cy="385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/>
            </a:pPr>
            <a:r>
              <a:t>Entrevista com especialista</a:t>
            </a:r>
          </a:p>
          <a:p>
            <a:pPr algn="ctr">
              <a:defRPr sz="2400"/>
            </a:pPr>
          </a:p>
          <a:p>
            <a:pPr>
              <a:defRPr sz="2400"/>
            </a:pPr>
            <a:r>
              <a:t>Técnicas que podemos utilizar?</a:t>
            </a:r>
          </a:p>
          <a:p>
            <a:pPr>
              <a:defRPr sz="2400"/>
            </a:pPr>
          </a:p>
          <a:p>
            <a:pPr/>
            <a:r>
              <a:t>                                       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                                                                            </a:t>
            </a:r>
          </a:p>
          <a:p>
            <a:pPr/>
            <a:r>
              <a:t>         How Might We                                                  Árvore de temas </a:t>
            </a:r>
          </a:p>
        </p:txBody>
      </p:sp>
      <p:pic>
        <p:nvPicPr>
          <p:cNvPr id="348" name="Imagem 9" descr="Imagem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0276" y="4026834"/>
            <a:ext cx="2401106" cy="1662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m 10" descr="Imagem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793" y="4097013"/>
            <a:ext cx="2661103" cy="165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Espaço Reservado para Data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52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20" y="2639500"/>
            <a:ext cx="3138895" cy="372111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aixaDeTexto 6"/>
          <p:cNvSpPr txBox="1"/>
          <p:nvPr/>
        </p:nvSpPr>
        <p:spPr>
          <a:xfrm>
            <a:off x="3449658" y="2561301"/>
            <a:ext cx="7905124" cy="369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/>
            </a:pPr>
            <a:r>
              <a:t>Propor soluções de forma democrática</a:t>
            </a:r>
          </a:p>
          <a:p>
            <a:pPr>
              <a:defRPr b="1" sz="2400"/>
            </a:pP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                                  Crazy eight                                                              Draft                                                                                                    </a:t>
            </a:r>
          </a:p>
        </p:txBody>
      </p:sp>
      <p:pic>
        <p:nvPicPr>
          <p:cNvPr id="355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7765" y="3524524"/>
            <a:ext cx="4295078" cy="1332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7837" y="3232039"/>
            <a:ext cx="2501592" cy="191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30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0202" y="1927301"/>
            <a:ext cx="4397298" cy="442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523" y="1954400"/>
            <a:ext cx="5586761" cy="423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Espaço Reservado para Data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59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0" name="Imagem 5" descr="Imagem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62" y="2087235"/>
            <a:ext cx="3672879" cy="445303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CaixaDeTexto 5"/>
          <p:cNvSpPr txBox="1"/>
          <p:nvPr/>
        </p:nvSpPr>
        <p:spPr>
          <a:xfrm>
            <a:off x="3846846" y="1793606"/>
            <a:ext cx="7826584" cy="5374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/>
            </a:pPr>
            <a:r>
              <a:t>Apresentação e votação da escolha da ideia da equipe.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                                                                                 </a:t>
            </a:r>
          </a:p>
          <a:p>
            <a:pPr/>
            <a:r>
              <a:t>                                              </a:t>
            </a:r>
          </a:p>
          <a:p>
            <a:pPr/>
            <a:r>
              <a:t>                                                                                                </a:t>
            </a:r>
          </a:p>
          <a:p>
            <a:pPr/>
            <a:r>
              <a:t>           Dot Voting                                                                  Mapa de calor                        </a:t>
            </a:r>
          </a:p>
          <a:p>
            <a:pPr/>
          </a:p>
          <a:p>
            <a:pPr/>
          </a:p>
          <a:p>
            <a:pPr/>
          </a:p>
        </p:txBody>
      </p:sp>
      <p:pic>
        <p:nvPicPr>
          <p:cNvPr id="362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4354" y="3433302"/>
            <a:ext cx="2569194" cy="2010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m 7" descr="Image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7764" y="3710687"/>
            <a:ext cx="4211444" cy="167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Espaço Reservado para Data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6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m 5" descr="Imagem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82" y="2365681"/>
            <a:ext cx="3096769" cy="393331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aixaDeTexto 5"/>
          <p:cNvSpPr txBox="1"/>
          <p:nvPr/>
        </p:nvSpPr>
        <p:spPr>
          <a:xfrm>
            <a:off x="3497022" y="2002843"/>
            <a:ext cx="7804700" cy="2453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/>
            </a:pPr>
            <a:r>
              <a:t> </a:t>
            </a:r>
            <a:r>
              <a:rPr b="1"/>
              <a:t>Construção de um protótipo básico </a:t>
            </a:r>
            <a:endParaRPr b="1"/>
          </a:p>
          <a:p>
            <a:pPr>
              <a:defRPr b="1"/>
            </a:pP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pic>
        <p:nvPicPr>
          <p:cNvPr id="369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400" y="3047968"/>
            <a:ext cx="5289392" cy="2639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Espaço Reservado para Data 1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72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3" name="Imagem 5" descr="Imagem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01" y="2289842"/>
            <a:ext cx="2644211" cy="379302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CaixaDeTexto 5"/>
          <p:cNvSpPr txBox="1"/>
          <p:nvPr/>
        </p:nvSpPr>
        <p:spPr>
          <a:xfrm>
            <a:off x="3595525" y="2093950"/>
            <a:ext cx="7177304" cy="128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Apresentação do protótipo para usuário e clientes </a:t>
            </a:r>
          </a:p>
          <a:p>
            <a:pPr/>
          </a:p>
          <a:p>
            <a:pPr/>
          </a:p>
        </p:txBody>
      </p:sp>
      <p:pic>
        <p:nvPicPr>
          <p:cNvPr id="375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7254" y="2681538"/>
            <a:ext cx="5856247" cy="3083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178" y="2025330"/>
            <a:ext cx="7575064" cy="338174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79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CaixaDeTexto 8"/>
          <p:cNvSpPr txBox="1"/>
          <p:nvPr/>
        </p:nvSpPr>
        <p:spPr>
          <a:xfrm>
            <a:off x="213855" y="2254043"/>
            <a:ext cx="3505197" cy="2886731"/>
          </a:xfrm>
          <a:prstGeom prst="rect">
            <a:avLst/>
          </a:prstGeom>
          <a:ln>
            <a:solidFill>
              <a:srgbClr val="0D0D0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 Referência</a:t>
            </a:r>
          </a:p>
          <a:p>
            <a:pPr/>
          </a:p>
          <a:p>
            <a:pPr>
              <a:defRPr sz="2400"/>
            </a:pPr>
            <a:r>
              <a:t>Design Thinking versus Design Sprint: A Comparative Study</a:t>
            </a:r>
          </a:p>
          <a:p>
            <a:pPr/>
            <a:br>
              <a:rPr sz="2400"/>
            </a:br>
            <a:r>
              <a:rPr sz="1200"/>
              <a:t>Carlos Magno Mendonça de Sá́ Araújo, Ivon</a:t>
            </a:r>
            <a:endParaRPr sz="1200"/>
          </a:p>
          <a:p>
            <a:pPr>
              <a:defRPr sz="1200"/>
            </a:pPr>
            <a:r>
              <a:t> Miranda Santos, Edna Dias Canedo, and Aleteia </a:t>
            </a:r>
          </a:p>
          <a:p>
            <a:pPr>
              <a:defRPr sz="1200"/>
            </a:pPr>
            <a:r>
              <a:t>Patrícia Favacho de Araújo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383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Aplicações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Jamboard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Trello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Miro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GoConqr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WordClouds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Google Blocks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Outros</a:t>
            </a:r>
          </a:p>
        </p:txBody>
      </p:sp>
      <p:sp>
        <p:nvSpPr>
          <p:cNvPr id="384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85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7419" y="2272584"/>
            <a:ext cx="3390182" cy="297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389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No cenário de Pandemia: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EMPATHIZE</a:t>
            </a:r>
          </a:p>
          <a:p>
            <a:pPr lvl="1" marL="67894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t>Reuniões: Meet, Teams, Zoom</a:t>
            </a:r>
          </a:p>
          <a:p>
            <a:pPr lvl="1" marL="67894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t>Questionarios: Google Forms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DEFINE</a:t>
            </a:r>
          </a:p>
          <a:p>
            <a:pPr lvl="1" marL="67894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t>Mapas de empatia: Miro, Realtime Board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IDEATE</a:t>
            </a:r>
          </a:p>
          <a:p>
            <a:pPr lvl="1" marL="67894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t>Brainstorming: Mentimeter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PROTOYPE</a:t>
            </a:r>
          </a:p>
          <a:p>
            <a:pPr lvl="1" marL="678941" indent="-226313" defTabSz="905255">
              <a:lnSpc>
                <a:spcPct val="81000"/>
              </a:lnSpc>
              <a:spcBef>
                <a:spcPts val="400"/>
              </a:spcBef>
              <a:defRPr sz="2178"/>
            </a:pPr>
            <a:r>
              <a:t>Ninja Mock, lucidchart,UXPin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475"/>
            </a:pPr>
            <a:r>
              <a:t> TEST</a:t>
            </a:r>
          </a:p>
        </p:txBody>
      </p:sp>
      <p:sp>
        <p:nvSpPr>
          <p:cNvPr id="39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91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394" name="Título 1"/>
          <p:cNvSpPr txBox="1"/>
          <p:nvPr>
            <p:ph type="title"/>
          </p:nvPr>
        </p:nvSpPr>
        <p:spPr>
          <a:xfrm>
            <a:off x="2220686" y="365126"/>
            <a:ext cx="9133114" cy="111850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Detalhe</a:t>
            </a:r>
          </a:p>
        </p:txBody>
      </p:sp>
      <p:sp>
        <p:nvSpPr>
          <p:cNvPr id="39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397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852" y="2632493"/>
            <a:ext cx="27432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663" y="2632494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02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Título 9"/>
          <p:cNvSpPr txBox="1"/>
          <p:nvPr>
            <p:ph type="ctrTitle"/>
          </p:nvPr>
        </p:nvSpPr>
        <p:spPr>
          <a:xfrm>
            <a:off x="1524000" y="1854200"/>
            <a:ext cx="9144000" cy="45197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BIBLIOGRAFIA</a:t>
            </a:r>
          </a:p>
        </p:txBody>
      </p:sp>
      <p:sp>
        <p:nvSpPr>
          <p:cNvPr id="404" name="CaixaDeTexto 6"/>
          <p:cNvSpPr txBox="1"/>
          <p:nvPr/>
        </p:nvSpPr>
        <p:spPr>
          <a:xfrm>
            <a:off x="1016389" y="2530767"/>
            <a:ext cx="10121705" cy="5298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DE SÁ ARAÚJO, Carlos Magno Mendonça et al. Design Thinking Versus Design Sprint: A Comparative Study. In: International Conference on Human-Computer Interaction. Springer, Cham, 2019.</a:t>
            </a:r>
          </a:p>
          <a:p>
            <a:pPr/>
          </a:p>
          <a:p>
            <a:pPr/>
            <a:r>
              <a:t>DOBRIGKEIT, Franziska; DE PAULA, Danielly. Design thinking in practice: understanding manifestations of design thinking in software engineering. In: Proceedings of the 2019 27th ACM joint meeting on European software engineering conference and symposium on the foundations of software engineering. 2019. </a:t>
            </a:r>
          </a:p>
          <a:p>
            <a:pPr/>
          </a:p>
          <a:p>
            <a:pPr/>
            <a:r>
              <a:t>SHEFFER, Joseph. Pediatric Health Technology: Innovation Meets Imagination. Biomedical instrumentation &amp; technology, v. 52, n. 4, p. 250-250, 2018.</a:t>
            </a:r>
          </a:p>
          <a:p>
            <a:pPr/>
          </a:p>
          <a:p>
            <a:pPr/>
            <a:r>
              <a:t>https://inovacaosebraeminas.com.br/metodologia-double-diamond-o-que-e-e-como-coloca-la-em-pratica/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0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766" y="2097775"/>
            <a:ext cx="8235176" cy="3954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13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CaixaDeTexto 6"/>
          <p:cNvSpPr txBox="1"/>
          <p:nvPr/>
        </p:nvSpPr>
        <p:spPr>
          <a:xfrm>
            <a:off x="462652" y="1883294"/>
            <a:ext cx="10515825" cy="6107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Dinâmica</a:t>
            </a:r>
          </a:p>
          <a:p>
            <a:pPr>
              <a:defRPr b="1" sz="2800"/>
            </a:pPr>
          </a:p>
          <a:p>
            <a:pPr>
              <a:defRPr b="1" sz="28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Helvetica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>
              <a:defRPr sz="2400"/>
            </a:pP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415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3608" y="2762772"/>
            <a:ext cx="4051540" cy="311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37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CaixaDeTexto 6"/>
          <p:cNvSpPr txBox="1"/>
          <p:nvPr/>
        </p:nvSpPr>
        <p:spPr>
          <a:xfrm>
            <a:off x="499821" y="1976222"/>
            <a:ext cx="8071851" cy="4138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Definições de Design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"Design é o processo de pensamento que compreende a criação de alguma coisa" (Willian R. Miller, 1988)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"Pode-se descrever o design como um plano para organizar elementos para cumprir um propósito específico" (Charles Eames, 1972)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</a:p>
        </p:txBody>
      </p:sp>
      <p:pic>
        <p:nvPicPr>
          <p:cNvPr id="13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838" y="2847277"/>
            <a:ext cx="3402981" cy="340298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7"/>
          <p:cNvSpPr txBox="1"/>
          <p:nvPr/>
        </p:nvSpPr>
        <p:spPr>
          <a:xfrm>
            <a:off x="9007583" y="6257692"/>
            <a:ext cx="265176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Charles e Ray Eames</a:t>
            </a:r>
          </a:p>
        </p:txBody>
      </p:sp>
      <p:sp>
        <p:nvSpPr>
          <p:cNvPr id="141" name="TextBox 1"/>
          <p:cNvSpPr txBox="1"/>
          <p:nvPr/>
        </p:nvSpPr>
        <p:spPr>
          <a:xfrm>
            <a:off x="783559" y="5458524"/>
            <a:ext cx="7242345" cy="9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Disponível em: </a:t>
            </a:r>
          </a:p>
          <a:p>
            <a:pPr/>
            <a:r>
              <a:t>https://uxdesign.cc/charles-eames-has-the-perfect-definition-of-design-5e47c61a6a6c</a:t>
            </a:r>
          </a:p>
        </p:txBody>
      </p:sp>
      <p:grpSp>
        <p:nvGrpSpPr>
          <p:cNvPr id="146" name="Group 8"/>
          <p:cNvGrpSpPr/>
          <p:nvPr/>
        </p:nvGrpSpPr>
        <p:grpSpPr>
          <a:xfrm>
            <a:off x="7289179" y="547690"/>
            <a:ext cx="4775268" cy="1854640"/>
            <a:chOff x="0" y="0"/>
            <a:chExt cx="4775267" cy="1854638"/>
          </a:xfrm>
        </p:grpSpPr>
        <p:grpSp>
          <p:nvGrpSpPr>
            <p:cNvPr id="144" name="Group 17"/>
            <p:cNvGrpSpPr/>
            <p:nvPr/>
          </p:nvGrpSpPr>
          <p:grpSpPr>
            <a:xfrm>
              <a:off x="-1" y="962195"/>
              <a:ext cx="4750420" cy="892444"/>
              <a:chOff x="0" y="0"/>
              <a:chExt cx="4750418" cy="892442"/>
            </a:xfrm>
          </p:grpSpPr>
          <p:pic>
            <p:nvPicPr>
              <p:cNvPr id="142" name="Picture 16" descr="Picture 16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750419" cy="8924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icture 17" descr="Picture 17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3635" y="79347"/>
                <a:ext cx="698812" cy="7337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675" y="0"/>
              <a:ext cx="4747593" cy="892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20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1" name="Picture 2" descr="Picture 2"/>
          <p:cNvPicPr>
            <a:picLocks noChangeAspect="0"/>
          </p:cNvPicPr>
          <p:nvPr>
            <a:videoFile xmlns:mc="http://schemas.openxmlformats.org/markup-compatibility/2006" r:link="rId3" mc:Ignorable="aiw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8269" y="108029"/>
            <a:ext cx="10909607" cy="6604773"/>
          </a:xfrm>
          <a:prstGeom prst="rect">
            <a:avLst/>
          </a:prstGeom>
        </p:spPr>
      </p:pic>
      <p:sp>
        <p:nvSpPr>
          <p:cNvPr id="422" name="TextBox 2"/>
          <p:cNvSpPr txBox="1"/>
          <p:nvPr/>
        </p:nvSpPr>
        <p:spPr>
          <a:xfrm>
            <a:off x="3469145" y="6313449"/>
            <a:ext cx="542098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pPr/>
            <a:r>
              <a:t>https://www.youtube.com/watch?v=bBzvcJiycMA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42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2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2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427" name="Título 1"/>
          <p:cNvSpPr txBox="1"/>
          <p:nvPr>
            <p:ph type="title"/>
          </p:nvPr>
        </p:nvSpPr>
        <p:spPr>
          <a:xfrm>
            <a:off x="-358681" y="1565411"/>
            <a:ext cx="9133114" cy="1118507"/>
          </a:xfrm>
          <a:prstGeom prst="rect">
            <a:avLst/>
          </a:prstGeom>
        </p:spPr>
        <p:txBody>
          <a:bodyPr/>
          <a:lstStyle>
            <a:lvl1pPr algn="ctr">
              <a:defRPr sz="4000" u="sng"/>
            </a:lvl1pPr>
          </a:lstStyle>
          <a:p>
            <a:pPr/>
            <a:r>
              <a:t>OBSERVE AS MANCHETES</a:t>
            </a:r>
          </a:p>
        </p:txBody>
      </p:sp>
      <p:sp>
        <p:nvSpPr>
          <p:cNvPr id="42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29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15" y="2342869"/>
            <a:ext cx="4360127" cy="2358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0767" y="2400119"/>
            <a:ext cx="3783981" cy="209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277" y="4797583"/>
            <a:ext cx="3746809" cy="149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6741" y="4731920"/>
            <a:ext cx="3681762" cy="1622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80863" y="2776558"/>
            <a:ext cx="3300761" cy="1351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21081" y="4351989"/>
            <a:ext cx="4118517" cy="94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icture 15" descr="Picture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44106" y="5423680"/>
            <a:ext cx="2743201" cy="127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icture 16" descr="Picture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608741" y="673480"/>
            <a:ext cx="3384396" cy="1914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ítulo 1"/>
          <p:cNvSpPr txBox="1"/>
          <p:nvPr>
            <p:ph type="title"/>
          </p:nvPr>
        </p:nvSpPr>
        <p:spPr>
          <a:xfrm>
            <a:off x="328977" y="1676923"/>
            <a:ext cx="11502749" cy="1118507"/>
          </a:xfrm>
          <a:prstGeom prst="rect">
            <a:avLst/>
          </a:prstGeom>
        </p:spPr>
        <p:txBody>
          <a:bodyPr/>
          <a:lstStyle>
            <a:lvl1pPr algn="ctr" defTabSz="786384">
              <a:defRPr sz="3784"/>
            </a:lvl1pPr>
          </a:lstStyle>
          <a:p>
            <a:pPr/>
            <a:r>
              <a:t>O design thinking ajuda a compreender as raízes do problema </a:t>
            </a:r>
          </a:p>
        </p:txBody>
      </p:sp>
      <p:sp>
        <p:nvSpPr>
          <p:cNvPr id="440" name="Espaço Reservado para Conteúdo 2"/>
          <p:cNvSpPr txBox="1"/>
          <p:nvPr>
            <p:ph type="body" sz="half" idx="1"/>
          </p:nvPr>
        </p:nvSpPr>
        <p:spPr>
          <a:xfrm>
            <a:off x="810693" y="3874534"/>
            <a:ext cx="10173242" cy="2296833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Realizar Entrevistas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Professores, pais, alunos</a:t>
            </a:r>
          </a:p>
          <a:p>
            <a:pPr>
              <a:defRPr b="1"/>
            </a:pPr>
            <a:r>
              <a:t>Observar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Literalmente observar como o professor, pais e alunos se comportam</a:t>
            </a:r>
          </a:p>
        </p:txBody>
      </p:sp>
      <p:sp>
        <p:nvSpPr>
          <p:cNvPr id="441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42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CaixaDeTexto 4"/>
          <p:cNvSpPr txBox="1"/>
          <p:nvPr/>
        </p:nvSpPr>
        <p:spPr>
          <a:xfrm>
            <a:off x="856639" y="2993437"/>
            <a:ext cx="2651761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 u="sng"/>
            </a:lvl1pPr>
          </a:lstStyle>
          <a:p>
            <a:pPr/>
            <a:r>
              <a:t>Empatia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ítulo 1"/>
          <p:cNvSpPr txBox="1"/>
          <p:nvPr>
            <p:ph type="title"/>
          </p:nvPr>
        </p:nvSpPr>
        <p:spPr>
          <a:xfrm>
            <a:off x="328977" y="1676923"/>
            <a:ext cx="11502749" cy="111850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Principais Pontos Verificados em Entrevistas</a:t>
            </a:r>
          </a:p>
        </p:txBody>
      </p:sp>
      <p:sp>
        <p:nvSpPr>
          <p:cNvPr id="446" name="Espaço Reservado para Conteúdo 2"/>
          <p:cNvSpPr txBox="1"/>
          <p:nvPr>
            <p:ph type="body" idx="1"/>
          </p:nvPr>
        </p:nvSpPr>
        <p:spPr>
          <a:xfrm>
            <a:off x="867136" y="2612680"/>
            <a:ext cx="10477608" cy="3504880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  <a:r>
              <a:t>Crianças menores de 6 anos de idade, no geral, precisam da presença dos pais ou responsável durante toda a aula remota;</a:t>
            </a:r>
          </a:p>
          <a:p>
            <a:pPr>
              <a:defRPr sz="2500"/>
            </a:pPr>
            <a:r>
              <a:t>Elas se distraem muito fácil durante as aulas e se aborrecem;</a:t>
            </a:r>
          </a:p>
          <a:p>
            <a:pPr>
              <a:defRPr sz="2500"/>
            </a:pPr>
            <a:r>
              <a:t>Os pais não tem paciência e fazem as atividades práticas no lugar da criança;</a:t>
            </a:r>
          </a:p>
          <a:p>
            <a:pPr>
              <a:defRPr sz="2500"/>
            </a:pPr>
            <a:r>
              <a:t>Alguns professores têm dificuldade em operacionalizar as ferramentas de videoconferência;</a:t>
            </a:r>
          </a:p>
          <a:p>
            <a:pPr>
              <a:defRPr sz="2500"/>
            </a:pPr>
            <a:r>
              <a:t>Muitos professores dão aulas expositivas, com pouca interação da sala</a:t>
            </a:r>
          </a:p>
        </p:txBody>
      </p:sp>
      <p:sp>
        <p:nvSpPr>
          <p:cNvPr id="44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48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ítulo 1"/>
          <p:cNvSpPr txBox="1"/>
          <p:nvPr>
            <p:ph type="title"/>
          </p:nvPr>
        </p:nvSpPr>
        <p:spPr>
          <a:xfrm>
            <a:off x="328977" y="1676923"/>
            <a:ext cx="11502749" cy="111850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Principais Pontos Verificados em Entrevistas</a:t>
            </a:r>
          </a:p>
        </p:txBody>
      </p:sp>
      <p:sp>
        <p:nvSpPr>
          <p:cNvPr id="451" name="Espaço Reservado para Conteúdo 2"/>
          <p:cNvSpPr txBox="1"/>
          <p:nvPr>
            <p:ph type="body" idx="1"/>
          </p:nvPr>
        </p:nvSpPr>
        <p:spPr>
          <a:xfrm>
            <a:off x="839258" y="2761362"/>
            <a:ext cx="10477608" cy="3504881"/>
          </a:xfrm>
          <a:prstGeom prst="rect">
            <a:avLst/>
          </a:prstGeom>
        </p:spPr>
        <p:txBody>
          <a:bodyPr/>
          <a:lstStyle/>
          <a:p>
            <a:pPr/>
            <a:r>
              <a:t>As câmeras ficam desligadas então os professores não conseguem verificar as reações dos alunos;</a:t>
            </a:r>
          </a:p>
          <a:p>
            <a:pPr/>
            <a:r>
              <a:t>Há muita matéria sendo passada em pouco período de tempo;</a:t>
            </a:r>
          </a:p>
          <a:p>
            <a:pPr/>
            <a:r>
              <a:t>Ausência de treinamento adequado aos professores e responsáveis dos alunos;</a:t>
            </a:r>
          </a:p>
          <a:p>
            <a:pPr/>
            <a:r>
              <a:t>Falta de tempo para os professores planejarem as aulas;</a:t>
            </a:r>
          </a:p>
          <a:p>
            <a:pPr/>
            <a:r>
              <a:t>Criança tem necessidade de interação social;</a:t>
            </a:r>
          </a:p>
        </p:txBody>
      </p:sp>
      <p:sp>
        <p:nvSpPr>
          <p:cNvPr id="452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53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ítulo 1"/>
          <p:cNvSpPr txBox="1"/>
          <p:nvPr>
            <p:ph type="title"/>
          </p:nvPr>
        </p:nvSpPr>
        <p:spPr>
          <a:xfrm>
            <a:off x="328977" y="1676923"/>
            <a:ext cx="11502749" cy="1118507"/>
          </a:xfrm>
          <a:prstGeom prst="rect">
            <a:avLst/>
          </a:prstGeom>
        </p:spPr>
        <p:txBody>
          <a:bodyPr/>
          <a:lstStyle>
            <a:lvl1pPr algn="ctr" defTabSz="786384">
              <a:defRPr sz="3784"/>
            </a:lvl1pPr>
          </a:lstStyle>
          <a:p>
            <a:pPr/>
            <a:r>
              <a:t>Dado os principais pontos verificados em Entrevistas, vamos sugerir ideias para melhorar o cenário</a:t>
            </a:r>
          </a:p>
        </p:txBody>
      </p:sp>
      <p:sp>
        <p:nvSpPr>
          <p:cNvPr id="456" name="Espaço Reservado para Conteúdo 2"/>
          <p:cNvSpPr txBox="1"/>
          <p:nvPr>
            <p:ph type="body" sz="quarter" idx="1"/>
          </p:nvPr>
        </p:nvSpPr>
        <p:spPr>
          <a:xfrm>
            <a:off x="2480737" y="4284559"/>
            <a:ext cx="7295610" cy="92335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https://miro.com/app/board/o9J_l3nzjfw=/</a:t>
            </a:r>
          </a:p>
        </p:txBody>
      </p:sp>
      <p:sp>
        <p:nvSpPr>
          <p:cNvPr id="457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58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ítulo 1"/>
          <p:cNvSpPr txBox="1"/>
          <p:nvPr>
            <p:ph type="title"/>
          </p:nvPr>
        </p:nvSpPr>
        <p:spPr>
          <a:xfrm>
            <a:off x="338270" y="1574703"/>
            <a:ext cx="11502749" cy="1118506"/>
          </a:xfrm>
          <a:prstGeom prst="rect">
            <a:avLst/>
          </a:prstGeom>
        </p:spPr>
        <p:txBody>
          <a:bodyPr/>
          <a:lstStyle>
            <a:lvl1pPr algn="ctr" defTabSz="859536">
              <a:defRPr sz="3759"/>
            </a:lvl1pPr>
          </a:lstStyle>
          <a:p>
            <a:pPr/>
            <a:r>
              <a:t>Após essa atividade, podemos mapear as ideias mais interessantes e avançar com a prototipação</a:t>
            </a:r>
          </a:p>
        </p:txBody>
      </p:sp>
      <p:sp>
        <p:nvSpPr>
          <p:cNvPr id="461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62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Título 1"/>
          <p:cNvSpPr txBox="1"/>
          <p:nvPr/>
        </p:nvSpPr>
        <p:spPr>
          <a:xfrm>
            <a:off x="387707" y="5183980"/>
            <a:ext cx="11411309" cy="117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Ou podemos de forma iterativa, dentro das ideias selecionadas, evoluí-las</a:t>
            </a:r>
          </a:p>
        </p:txBody>
      </p:sp>
      <p:pic>
        <p:nvPicPr>
          <p:cNvPr id="464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694" y="2701213"/>
            <a:ext cx="7296615" cy="248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Espaço Reservado para Rodapé 4"/>
          <p:cNvSpPr txBox="1"/>
          <p:nvPr/>
        </p:nvSpPr>
        <p:spPr>
          <a:xfrm>
            <a:off x="4084319" y="6414760"/>
            <a:ext cx="40233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FBD - 2020.2</a:t>
            </a:r>
          </a:p>
        </p:txBody>
      </p:sp>
      <p:sp>
        <p:nvSpPr>
          <p:cNvPr id="467" name="Título 1"/>
          <p:cNvSpPr txBox="1"/>
          <p:nvPr>
            <p:ph type="title"/>
          </p:nvPr>
        </p:nvSpPr>
        <p:spPr>
          <a:xfrm>
            <a:off x="180296" y="1686216"/>
            <a:ext cx="11790820" cy="1118507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pPr/>
            <a:r>
              <a:t>Imagine que escolhemos desenvolver um sistema de atividades escolares semelhante a um jogo de vídeo game conhecido das crianças</a:t>
            </a:r>
          </a:p>
        </p:txBody>
      </p:sp>
      <p:sp>
        <p:nvSpPr>
          <p:cNvPr id="46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69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4" name="Group 12"/>
          <p:cNvGrpSpPr/>
          <p:nvPr/>
        </p:nvGrpSpPr>
        <p:grpSpPr>
          <a:xfrm>
            <a:off x="3264170" y="2811733"/>
            <a:ext cx="4715805" cy="3520534"/>
            <a:chOff x="0" y="0"/>
            <a:chExt cx="4715804" cy="3520532"/>
          </a:xfrm>
        </p:grpSpPr>
        <p:pic>
          <p:nvPicPr>
            <p:cNvPr id="470" name="Picture 11" descr="Picture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15805" cy="3520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3" name="Speech Bubble: Rectangle with Corners Rounded 11"/>
            <p:cNvGrpSpPr/>
            <p:nvPr/>
          </p:nvGrpSpPr>
          <p:grpSpPr>
            <a:xfrm>
              <a:off x="1844946" y="738403"/>
              <a:ext cx="1654096" cy="689983"/>
              <a:chOff x="0" y="0"/>
              <a:chExt cx="1654094" cy="689982"/>
            </a:xfrm>
          </p:grpSpPr>
          <p:sp>
            <p:nvSpPr>
              <p:cNvPr id="471" name="Forma"/>
              <p:cNvSpPr/>
              <p:nvPr/>
            </p:nvSpPr>
            <p:spPr>
              <a:xfrm>
                <a:off x="0" y="0"/>
                <a:ext cx="1654096" cy="689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200"/>
                    </a:moveTo>
                    <a:cubicBezTo>
                      <a:pt x="0" y="1433"/>
                      <a:pt x="598" y="0"/>
                      <a:pt x="1335" y="0"/>
                    </a:cubicBezTo>
                    <a:lnTo>
                      <a:pt x="3600" y="0"/>
                    </a:lnTo>
                    <a:lnTo>
                      <a:pt x="20265" y="0"/>
                    </a:lnTo>
                    <a:cubicBezTo>
                      <a:pt x="21002" y="0"/>
                      <a:pt x="21600" y="1433"/>
                      <a:pt x="21600" y="3200"/>
                    </a:cubicBezTo>
                    <a:lnTo>
                      <a:pt x="21600" y="16000"/>
                    </a:lnTo>
                    <a:cubicBezTo>
                      <a:pt x="21600" y="17767"/>
                      <a:pt x="21002" y="19200"/>
                      <a:pt x="20265" y="19200"/>
                    </a:cubicBezTo>
                    <a:lnTo>
                      <a:pt x="9000" y="19200"/>
                    </a:lnTo>
                    <a:lnTo>
                      <a:pt x="6300" y="21600"/>
                    </a:lnTo>
                    <a:lnTo>
                      <a:pt x="3600" y="19200"/>
                    </a:lnTo>
                    <a:lnTo>
                      <a:pt x="1335" y="19200"/>
                    </a:lnTo>
                    <a:cubicBezTo>
                      <a:pt x="598" y="19200"/>
                      <a:pt x="0" y="17767"/>
                      <a:pt x="0" y="16000"/>
                    </a:cubicBezTo>
                    <a:lnTo>
                      <a:pt x="0" y="16000"/>
                    </a:lnTo>
                    <a:lnTo>
                      <a:pt x="0" y="112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2" name="Quanto é 2x2?"/>
              <p:cNvSpPr txBox="1"/>
              <p:nvPr/>
            </p:nvSpPr>
            <p:spPr>
              <a:xfrm>
                <a:off x="82009" y="140114"/>
                <a:ext cx="1490076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Quanto é 2x2?</a:t>
                </a:r>
              </a:p>
            </p:txBody>
          </p:sp>
        </p:grpSp>
      </p:grpSp>
      <p:sp>
        <p:nvSpPr>
          <p:cNvPr id="475" name="TextBox 13"/>
          <p:cNvSpPr txBox="1"/>
          <p:nvPr/>
        </p:nvSpPr>
        <p:spPr>
          <a:xfrm>
            <a:off x="8026043" y="5712907"/>
            <a:ext cx="390627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Embora pareça interessante, o protótipo deve agradar o público final!</a:t>
            </a:r>
          </a:p>
        </p:txBody>
      </p:sp>
      <p:sp>
        <p:nvSpPr>
          <p:cNvPr id="476" name="TextBox 14"/>
          <p:cNvSpPr txBox="1"/>
          <p:nvPr/>
        </p:nvSpPr>
        <p:spPr>
          <a:xfrm>
            <a:off x="6821480" y="2844955"/>
            <a:ext cx="265176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Protótipo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479" name="Espaço Reservado para Número de Slide 5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252" y="2089299"/>
            <a:ext cx="7473176" cy="414764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TextBox 8"/>
          <p:cNvSpPr txBox="1"/>
          <p:nvPr/>
        </p:nvSpPr>
        <p:spPr>
          <a:xfrm>
            <a:off x="337511" y="1620643"/>
            <a:ext cx="11981614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/>
            </a:lvl1pPr>
          </a:lstStyle>
          <a:p>
            <a:pPr/>
            <a:r>
              <a:t>O PROCESSO ITERATIVO PERMITE RETORNAR AO INÍCIO E PENSAR NOVAMENTE</a:t>
            </a:r>
          </a:p>
        </p:txBody>
      </p:sp>
      <p:sp>
        <p:nvSpPr>
          <p:cNvPr id="482" name="TextBox 1"/>
          <p:cNvSpPr txBox="1"/>
          <p:nvPr/>
        </p:nvSpPr>
        <p:spPr>
          <a:xfrm>
            <a:off x="1722120" y="6016083"/>
            <a:ext cx="957480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Disponível em: https://www.maqe.com/insight/the-design-thinking-process-how-does-it-work/</a:t>
            </a:r>
          </a:p>
        </p:txBody>
      </p:sp>
      <p:sp>
        <p:nvSpPr>
          <p:cNvPr id="483" name="Texto"/>
          <p:cNvSpPr txBox="1"/>
          <p:nvPr/>
        </p:nvSpPr>
        <p:spPr>
          <a:xfrm>
            <a:off x="6024880" y="3294380"/>
            <a:ext cx="142240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84" name="Texto"/>
          <p:cNvSpPr txBox="1"/>
          <p:nvPr/>
        </p:nvSpPr>
        <p:spPr>
          <a:xfrm>
            <a:off x="6151879" y="3421380"/>
            <a:ext cx="142241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cença"/>
          <p:cNvSpPr txBox="1"/>
          <p:nvPr>
            <p:ph type="title"/>
          </p:nvPr>
        </p:nvSpPr>
        <p:spPr>
          <a:xfrm>
            <a:off x="663982" y="1660670"/>
            <a:ext cx="9133114" cy="1118507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1" sz="4800">
                <a:solidFill>
                  <a:srgbClr val="9730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Licença</a:t>
            </a:r>
          </a:p>
        </p:txBody>
      </p:sp>
      <p:sp>
        <p:nvSpPr>
          <p:cNvPr id="48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Estes slides são concedidos sob uma Licença Creative Commons. Sob as seguintes condições: Atribuição, Uso Não-Comercial e Compartilhamento pela mesma Licença.…"/>
          <p:cNvSpPr txBox="1"/>
          <p:nvPr/>
        </p:nvSpPr>
        <p:spPr>
          <a:xfrm>
            <a:off x="787618" y="2683437"/>
            <a:ext cx="10975416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5100"/>
              </a:lnSpc>
              <a:spcBef>
                <a:spcPts val="4800"/>
              </a:spcBef>
              <a:defRPr sz="2000">
                <a:solidFill>
                  <a:srgbClr val="973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Estes slides são concedidos sob uma Licença Creative Commons. Sob as seguintes condições: </a:t>
            </a:r>
            <a:r>
              <a:rPr b="1"/>
              <a:t>Atribuição, Uso Não-Comercial e Compartilhamento pela mesma Licença</a:t>
            </a:r>
            <a:r>
              <a:t>. 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5100"/>
              </a:lnSpc>
              <a:spcBef>
                <a:spcPts val="4800"/>
              </a:spcBef>
              <a:defRPr sz="2000" u="sng">
                <a:solidFill>
                  <a:srgbClr val="0097A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none">
                <a:solidFill>
                  <a:srgbClr val="9730FF"/>
                </a:solidFill>
              </a:rPr>
              <a:t>Mais detalhes sobre essa licença em:</a:t>
            </a:r>
            <a:r>
              <a:rPr u="none">
                <a:solidFill>
                  <a:srgbClr val="9730FF"/>
                </a:solidFill>
                <a:hlinkClick r:id="rId2" invalidUrl="" action="" tgtFrame="" tooltip="" history="1" highlightClick="0" endSnd="0"/>
              </a:rPr>
              <a:t> </a:t>
            </a:r>
            <a:r>
              <a:rPr u="none">
                <a:solidFill>
                  <a:srgbClr val="9730FF"/>
                </a:solidFill>
              </a:rPr>
              <a:t> </a:t>
            </a: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creativecommons.org/licenses/by-nc-sa/3.0/</a:t>
            </a:r>
            <a:r>
              <a:rPr u="none">
                <a:solidFill>
                  <a:srgbClr val="9730FF"/>
                </a:solidFill>
              </a:rPr>
              <a:t> </a:t>
            </a:r>
            <a:endParaRPr sz="1200" u="none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51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" name="CaixaDeTexto 6"/>
          <p:cNvSpPr txBox="1"/>
          <p:nvPr/>
        </p:nvSpPr>
        <p:spPr>
          <a:xfrm>
            <a:off x="323260" y="5897733"/>
            <a:ext cx="1135216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https://www.whiteboard.chat/board/aa059049-8580-4dde-a144-46a42b5cb244-pgNum-1</a:t>
            </a:r>
          </a:p>
        </p:txBody>
      </p:sp>
      <p:sp>
        <p:nvSpPr>
          <p:cNvPr id="153" name="TextBox 7"/>
          <p:cNvSpPr txBox="1"/>
          <p:nvPr/>
        </p:nvSpPr>
        <p:spPr>
          <a:xfrm>
            <a:off x="737095" y="1685692"/>
            <a:ext cx="10708517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>
                <a:solidFill>
                  <a:srgbClr val="0D0D0D"/>
                </a:solidFill>
              </a:defRPr>
            </a:pPr>
            <a:r>
              <a:t>DESAFIO – </a:t>
            </a:r>
            <a:r>
              <a:rPr b="0"/>
              <a:t>Construir uma cadeira de acordo com a necessidade abaixo:</a:t>
            </a:r>
          </a:p>
        </p:txBody>
      </p:sp>
      <p:grpSp>
        <p:nvGrpSpPr>
          <p:cNvPr id="156" name="Group 10"/>
          <p:cNvGrpSpPr/>
          <p:nvPr/>
        </p:nvGrpSpPr>
        <p:grpSpPr>
          <a:xfrm>
            <a:off x="3442010" y="2215375"/>
            <a:ext cx="5103189" cy="3624049"/>
            <a:chOff x="0" y="0"/>
            <a:chExt cx="5103188" cy="3624048"/>
          </a:xfrm>
        </p:grpSpPr>
        <p:pic>
          <p:nvPicPr>
            <p:cNvPr id="15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186" t="1757" r="7797" b="32431"/>
            <a:stretch>
              <a:fillRect/>
            </a:stretch>
          </p:blipFill>
          <p:spPr>
            <a:xfrm>
              <a:off x="-1" y="0"/>
              <a:ext cx="5103190" cy="3624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icture 10" descr="Picture 1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7792" t="43552" r="35668" b="47688"/>
            <a:stretch>
              <a:fillRect/>
            </a:stretch>
          </p:blipFill>
          <p:spPr>
            <a:xfrm>
              <a:off x="1630067" y="5279"/>
              <a:ext cx="1628848" cy="469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61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349" y="1641457"/>
            <a:ext cx="5679689" cy="1512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4862" y="3276972"/>
            <a:ext cx="5763322" cy="1512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56716" y="4912483"/>
            <a:ext cx="5735444" cy="1512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spaço Reservado para Data 3"/>
          <p:cNvSpPr txBox="1"/>
          <p:nvPr/>
        </p:nvSpPr>
        <p:spPr>
          <a:xfrm>
            <a:off x="883919" y="64147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09/09/2021</a:t>
            </a:r>
          </a:p>
        </p:txBody>
      </p:sp>
      <p:sp>
        <p:nvSpPr>
          <p:cNvPr id="169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7083" t="44500" r="21250" b="12778"/>
          <a:stretch>
            <a:fillRect/>
          </a:stretch>
        </p:blipFill>
        <p:spPr>
          <a:xfrm>
            <a:off x="1313984" y="2419813"/>
            <a:ext cx="3464979" cy="286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4155" y="2168911"/>
            <a:ext cx="3802567" cy="38304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9"/>
          <p:cNvSpPr txBox="1"/>
          <p:nvPr/>
        </p:nvSpPr>
        <p:spPr>
          <a:xfrm>
            <a:off x="1526973" y="1713570"/>
            <a:ext cx="896149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212529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pPr/>
            <a:r>
              <a:t>Poltrona Lounge Chair by Charles e Ray Eames</a:t>
            </a:r>
          </a:p>
        </p:txBody>
      </p:sp>
      <p:pic>
        <p:nvPicPr>
          <p:cNvPr id="17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7252" y="5700888"/>
            <a:ext cx="4657494" cy="87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9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TextBox 2"/>
          <p:cNvSpPr txBox="1"/>
          <p:nvPr/>
        </p:nvSpPr>
        <p:spPr>
          <a:xfrm>
            <a:off x="614433" y="262904"/>
            <a:ext cx="10777282" cy="186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49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Depois de todo tempo, esforço, recursos financeiros e humanos investidos......</a:t>
            </a:r>
          </a:p>
        </p:txBody>
      </p:sp>
      <p:pic>
        <p:nvPicPr>
          <p:cNvPr id="17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0" t="7997" r="0" b="14723"/>
          <a:stretch>
            <a:fillRect/>
          </a:stretch>
        </p:blipFill>
        <p:spPr>
          <a:xfrm>
            <a:off x="181235" y="2119805"/>
            <a:ext cx="5808802" cy="392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0382" y="2116939"/>
            <a:ext cx="5828262" cy="393364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Espaço Reservado para Data 3"/>
          <p:cNvSpPr txBox="1"/>
          <p:nvPr/>
        </p:nvSpPr>
        <p:spPr>
          <a:xfrm>
            <a:off x="883919" y="6356350"/>
            <a:ext cx="2651762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9/9/2021</a:t>
            </a:r>
          </a:p>
        </p:txBody>
      </p:sp>
      <p:sp>
        <p:nvSpPr>
          <p:cNvPr id="182" name="Espaço Reservado para Número de Slide 4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7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rcRect l="44807" t="4592" r="0" b="20102"/>
          <a:stretch>
            <a:fillRect/>
          </a:stretch>
        </p:blipFill>
        <p:spPr>
          <a:xfrm>
            <a:off x="7155906" y="9"/>
            <a:ext cx="5031672" cy="68652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tangle 21"/>
          <p:cNvSpPr/>
          <p:nvPr/>
        </p:nvSpPr>
        <p:spPr>
          <a:xfrm>
            <a:off x="1" y="0"/>
            <a:ext cx="9756603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8000"/>
                </a:srgbClr>
              </a:gs>
              <a:gs pos="35000">
                <a:srgbClr val="000000">
                  <a:alpha val="78000"/>
                </a:srgbClr>
              </a:gs>
              <a:gs pos="58000">
                <a:srgbClr val="000000"/>
              </a:gs>
              <a:gs pos="100000">
                <a:srgbClr val="000000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Rectangle 23"/>
          <p:cNvSpPr/>
          <p:nvPr/>
        </p:nvSpPr>
        <p:spPr>
          <a:xfrm rot="5400000">
            <a:off x="662558" y="605790"/>
            <a:ext cx="73153" cy="5486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Rectangle 25"/>
          <p:cNvSpPr/>
          <p:nvPr/>
        </p:nvSpPr>
        <p:spPr>
          <a:xfrm>
            <a:off x="428243" y="2443479"/>
            <a:ext cx="3300986" cy="182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TextBox 1"/>
          <p:cNvSpPr txBox="1"/>
          <p:nvPr/>
        </p:nvSpPr>
        <p:spPr>
          <a:xfrm>
            <a:off x="286716" y="2597248"/>
            <a:ext cx="6925149" cy="320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600">
                <a:solidFill>
                  <a:srgbClr val="FFFFFF"/>
                </a:solidFill>
              </a:defRPr>
            </a:pPr>
            <a:r>
              <a:t> “Uma solução brilhante para o </a:t>
            </a:r>
            <a:r>
              <a:rPr b="1"/>
              <a:t>problema errado</a:t>
            </a:r>
            <a:r>
              <a:t> pode ser pior do que nenhuma solução” 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3600">
                <a:solidFill>
                  <a:srgbClr val="FFFFFF"/>
                </a:solidFill>
              </a:defRPr>
            </a:pPr>
          </a:p>
          <a:p>
            <a:pPr>
              <a:lnSpc>
                <a:spcPct val="90000"/>
              </a:lnSpc>
              <a:spcBef>
                <a:spcPts val="600"/>
              </a:spcBef>
              <a:defRPr sz="3600">
                <a:solidFill>
                  <a:srgbClr val="FFFFFF"/>
                </a:solidFill>
              </a:defRPr>
            </a:pPr>
            <a:r>
              <a:t>(Donald Norman)</a:t>
            </a:r>
          </a:p>
        </p:txBody>
      </p:sp>
      <p:sp>
        <p:nvSpPr>
          <p:cNvPr id="192" name="Espaço Reservado para Data 3"/>
          <p:cNvSpPr txBox="1"/>
          <p:nvPr/>
        </p:nvSpPr>
        <p:spPr>
          <a:xfrm>
            <a:off x="416812" y="6356350"/>
            <a:ext cx="1737361" cy="365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9/9/2021</a:t>
            </a:r>
          </a:p>
        </p:txBody>
      </p:sp>
      <p:sp>
        <p:nvSpPr>
          <p:cNvPr id="193" name="Espaço Reservado para Número de Slide 4"/>
          <p:cNvSpPr txBox="1"/>
          <p:nvPr>
            <p:ph type="sldNum" sz="quarter" idx="2"/>
          </p:nvPr>
        </p:nvSpPr>
        <p:spPr>
          <a:xfrm>
            <a:off x="11639524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